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</p:sldIdLst>
  <p:sldSz cx="18288000" cy="10287000"/>
  <p:notesSz cx="6858000" cy="9144000"/>
  <p:embeddedFontLst>
    <p:embeddedFont>
      <p:font typeface="Helvetica World" panose="020B0604020202020204" charset="-128"/>
      <p:regular r:id="rId16"/>
    </p:embeddedFont>
    <p:embeddedFont>
      <p:font typeface="Helvetica World Bold" panose="020B060402020202020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eorgia Pro Cond" panose="02040506050405020303" pitchFamily="18" charset="0"/>
      <p:regular r:id="rId22"/>
      <p:bold r:id="rId23"/>
      <p:italic r:id="rId24"/>
      <p:boldItalic r:id="rId25"/>
    </p:embeddedFont>
    <p:embeddedFont>
      <p:font typeface="Georgia Pro Condensed" panose="020B0604020202020204" charset="0"/>
      <p:regular r:id="rId26"/>
    </p:embeddedFont>
    <p:embeddedFont>
      <p:font typeface="Raleway Bold" pitchFamily="2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7A72F6-B39A-42D5-BE33-9ADD4D26F4B3}">
          <p14:sldIdLst>
            <p14:sldId id="256"/>
            <p14:sldId id="257"/>
            <p14:sldId id="273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1A1A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t="-199" b="-199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66751" y="9011285"/>
            <a:ext cx="5886450" cy="561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2800" u="none" strike="noStrike" spc="-57" dirty="0">
                <a:solidFill>
                  <a:srgbClr val="A7A7A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[</a:t>
            </a:r>
            <a:r>
              <a:rPr lang="en-US" sz="2800" spc="-57" dirty="0">
                <a:solidFill>
                  <a:schemeClr val="bg1">
                    <a:lumMod val="65000"/>
                  </a:schemeClr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YAHYA CHERKANI &amp; AMINE NAJI</a:t>
            </a:r>
            <a:r>
              <a:rPr lang="en-US" sz="2800" u="none" strike="noStrike" spc="-57" dirty="0">
                <a:solidFill>
                  <a:srgbClr val="A7A7A7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5380" y="975068"/>
            <a:ext cx="9754495" cy="579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u="none" strike="noStrike" spc="-523">
                <a:solidFill>
                  <a:srgbClr val="A7A7A7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HR Recruitment Process</a:t>
            </a:r>
          </a:p>
        </p:txBody>
      </p:sp>
      <p:sp>
        <p:nvSpPr>
          <p:cNvPr id="8" name="Freeform 8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608955"/>
            <a:ext cx="6886575" cy="311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Limited talent pool can hinder innovation and growth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Potential for internal conflict among team members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Jealousy may arise from promotions or transfers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Risk of stagnation if not managed effectively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Internal Recruitment Challenges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5143500"/>
            <a:ext cx="5448300" cy="4476750"/>
            <a:chOff x="0" y="0"/>
            <a:chExt cx="1631088" cy="1340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1088" cy="1340230"/>
            </a:xfrm>
            <a:custGeom>
              <a:avLst/>
              <a:gdLst/>
              <a:ahLst/>
              <a:cxnLst/>
              <a:rect l="l" t="t" r="r" b="b"/>
              <a:pathLst>
                <a:path w="1631088" h="1340230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311810"/>
                  </a:lnTo>
                  <a:cubicBezTo>
                    <a:pt x="1631088" y="1327506"/>
                    <a:pt x="1618365" y="1340230"/>
                    <a:pt x="1602669" y="1340230"/>
                  </a:cubicBezTo>
                  <a:lnTo>
                    <a:pt x="28420" y="1340230"/>
                  </a:lnTo>
                  <a:cubicBezTo>
                    <a:pt x="12724" y="1340230"/>
                    <a:pt x="0" y="1327506"/>
                    <a:pt x="0" y="1311810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332" r="-33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419850" y="5143500"/>
            <a:ext cx="5448300" cy="4476750"/>
            <a:chOff x="0" y="0"/>
            <a:chExt cx="1631088" cy="13402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1088" cy="1340230"/>
            </a:xfrm>
            <a:custGeom>
              <a:avLst/>
              <a:gdLst/>
              <a:ahLst/>
              <a:cxnLst/>
              <a:rect l="l" t="t" r="r" b="b"/>
              <a:pathLst>
                <a:path w="1631088" h="1340230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311810"/>
                  </a:lnTo>
                  <a:cubicBezTo>
                    <a:pt x="1631088" y="1327506"/>
                    <a:pt x="1618365" y="1340230"/>
                    <a:pt x="1602669" y="1340230"/>
                  </a:cubicBezTo>
                  <a:lnTo>
                    <a:pt x="28420" y="1340230"/>
                  </a:lnTo>
                  <a:cubicBezTo>
                    <a:pt x="12724" y="1340230"/>
                    <a:pt x="0" y="1327506"/>
                    <a:pt x="0" y="1311810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332" r="-33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2172950" y="5143500"/>
            <a:ext cx="5442841" cy="4476750"/>
            <a:chOff x="0" y="0"/>
            <a:chExt cx="1629454" cy="13402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29454" cy="1340230"/>
            </a:xfrm>
            <a:custGeom>
              <a:avLst/>
              <a:gdLst/>
              <a:ahLst/>
              <a:cxnLst/>
              <a:rect l="l" t="t" r="r" b="b"/>
              <a:pathLst>
                <a:path w="1629454" h="1340230">
                  <a:moveTo>
                    <a:pt x="28448" y="0"/>
                  </a:moveTo>
                  <a:lnTo>
                    <a:pt x="1601006" y="0"/>
                  </a:lnTo>
                  <a:cubicBezTo>
                    <a:pt x="1608551" y="0"/>
                    <a:pt x="1615787" y="2997"/>
                    <a:pt x="1621122" y="8332"/>
                  </a:cubicBezTo>
                  <a:cubicBezTo>
                    <a:pt x="1626457" y="13667"/>
                    <a:pt x="1629454" y="20903"/>
                    <a:pt x="1629454" y="28448"/>
                  </a:cubicBezTo>
                  <a:lnTo>
                    <a:pt x="1629454" y="1311782"/>
                  </a:lnTo>
                  <a:cubicBezTo>
                    <a:pt x="1629454" y="1319327"/>
                    <a:pt x="1626457" y="1326563"/>
                    <a:pt x="1621122" y="1331898"/>
                  </a:cubicBezTo>
                  <a:cubicBezTo>
                    <a:pt x="1615787" y="1337233"/>
                    <a:pt x="1608551" y="1340230"/>
                    <a:pt x="1601006" y="1340230"/>
                  </a:cubicBezTo>
                  <a:lnTo>
                    <a:pt x="28448" y="1340230"/>
                  </a:lnTo>
                  <a:cubicBezTo>
                    <a:pt x="20903" y="1340230"/>
                    <a:pt x="13667" y="1337233"/>
                    <a:pt x="8332" y="1331898"/>
                  </a:cubicBezTo>
                  <a:cubicBezTo>
                    <a:pt x="2997" y="1326563"/>
                    <a:pt x="0" y="1319327"/>
                    <a:pt x="0" y="1311782"/>
                  </a:cubicBezTo>
                  <a:lnTo>
                    <a:pt x="0" y="28448"/>
                  </a:lnTo>
                  <a:cubicBezTo>
                    <a:pt x="0" y="20903"/>
                    <a:pt x="2997" y="13667"/>
                    <a:pt x="8332" y="8332"/>
                  </a:cubicBezTo>
                  <a:cubicBezTo>
                    <a:pt x="13667" y="2997"/>
                    <a:pt x="20903" y="0"/>
                    <a:pt x="28448" y="0"/>
                  </a:cubicBezTo>
                  <a:close/>
                </a:path>
              </a:pathLst>
            </a:custGeom>
            <a:blipFill>
              <a:blip r:embed="rId4"/>
              <a:stretch>
                <a:fillRect l="-383" r="-38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666750" y="666750"/>
            <a:ext cx="15516225" cy="3808413"/>
            <a:chOff x="0" y="0"/>
            <a:chExt cx="20688300" cy="507788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675"/>
              <a:ext cx="2068830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spc="-240" dirty="0">
                  <a:solidFill>
                    <a:srgbClr val="1A1A1A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External vs Internal Recruitment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87600"/>
              <a:ext cx="1448181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 dirty="0">
                  <a:solidFill>
                    <a:srgbClr val="1A1A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Understanding Key Differences and Benefits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71850"/>
              <a:ext cx="14481810" cy="170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 spc="-37" dirty="0">
                  <a:solidFill>
                    <a:srgbClr val="1A1A1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Comparing external and internal recruitment reveals crucial insights for organizations. Each approach has unique advantages and challenges that influence hiring strategies and overall workforce dynamics.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9850" y="666750"/>
            <a:ext cx="5448300" cy="2686050"/>
            <a:chOff x="0" y="0"/>
            <a:chExt cx="1095550" cy="540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550" cy="540114"/>
            </a:xfrm>
            <a:custGeom>
              <a:avLst/>
              <a:gdLst/>
              <a:ahLst/>
              <a:cxnLst/>
              <a:rect l="l" t="t" r="r" b="b"/>
              <a:pathLst>
                <a:path w="1095550" h="540114">
                  <a:moveTo>
                    <a:pt x="0" y="0"/>
                  </a:moveTo>
                  <a:lnTo>
                    <a:pt x="1095550" y="0"/>
                  </a:lnTo>
                  <a:lnTo>
                    <a:pt x="1095550" y="540114"/>
                  </a:lnTo>
                  <a:lnTo>
                    <a:pt x="0" y="540114"/>
                  </a:lnTo>
                  <a:close/>
                </a:path>
              </a:pathLst>
            </a:custGeom>
            <a:blipFill>
              <a:blip r:embed="rId2"/>
              <a:stretch>
                <a:fillRect t="-7047" b="-7047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419850" y="5143500"/>
            <a:ext cx="5448300" cy="2686050"/>
            <a:chOff x="0" y="0"/>
            <a:chExt cx="1103315" cy="543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3315" cy="543942"/>
            </a:xfrm>
            <a:custGeom>
              <a:avLst/>
              <a:gdLst/>
              <a:ahLst/>
              <a:cxnLst/>
              <a:rect l="l" t="t" r="r" b="b"/>
              <a:pathLst>
                <a:path w="1103315" h="543942">
                  <a:moveTo>
                    <a:pt x="0" y="0"/>
                  </a:moveTo>
                  <a:lnTo>
                    <a:pt x="1103315" y="0"/>
                  </a:lnTo>
                  <a:lnTo>
                    <a:pt x="1103315" y="543942"/>
                  </a:lnTo>
                  <a:lnTo>
                    <a:pt x="0" y="543942"/>
                  </a:lnTo>
                  <a:close/>
                </a:path>
              </a:pathLst>
            </a:custGeom>
            <a:blipFill>
              <a:blip r:embed="rId3"/>
              <a:stretch>
                <a:fillRect t="-13469" b="-13469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172950" y="666750"/>
            <a:ext cx="5448300" cy="2686050"/>
            <a:chOff x="0" y="0"/>
            <a:chExt cx="1103315" cy="543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3315" cy="543942"/>
            </a:xfrm>
            <a:custGeom>
              <a:avLst/>
              <a:gdLst/>
              <a:ahLst/>
              <a:cxnLst/>
              <a:rect l="l" t="t" r="r" b="b"/>
              <a:pathLst>
                <a:path w="1103315" h="543942">
                  <a:moveTo>
                    <a:pt x="0" y="0"/>
                  </a:moveTo>
                  <a:lnTo>
                    <a:pt x="1103315" y="0"/>
                  </a:lnTo>
                  <a:lnTo>
                    <a:pt x="1103315" y="543942"/>
                  </a:lnTo>
                  <a:lnTo>
                    <a:pt x="0" y="543942"/>
                  </a:lnTo>
                  <a:close/>
                </a:path>
              </a:pathLst>
            </a:custGeom>
            <a:blipFill>
              <a:blip r:embed="rId4"/>
              <a:stretch>
                <a:fillRect t="-18288" b="-18288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72950" y="5143500"/>
            <a:ext cx="5448300" cy="2686050"/>
            <a:chOff x="0" y="0"/>
            <a:chExt cx="1103315" cy="543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3315" cy="543942"/>
            </a:xfrm>
            <a:custGeom>
              <a:avLst/>
              <a:gdLst/>
              <a:ahLst/>
              <a:cxnLst/>
              <a:rect l="l" t="t" r="r" b="b"/>
              <a:pathLst>
                <a:path w="1103315" h="543942">
                  <a:moveTo>
                    <a:pt x="0" y="0"/>
                  </a:moveTo>
                  <a:lnTo>
                    <a:pt x="1103315" y="0"/>
                  </a:lnTo>
                  <a:lnTo>
                    <a:pt x="1103315" y="543942"/>
                  </a:lnTo>
                  <a:lnTo>
                    <a:pt x="0" y="543942"/>
                  </a:lnTo>
                  <a:close/>
                </a:path>
              </a:pathLst>
            </a:custGeom>
            <a:blipFill>
              <a:blip r:embed="rId5"/>
              <a:stretch>
                <a:fillRect t="-17543" b="-17543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2405" y="476425"/>
            <a:ext cx="5882645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43"/>
              </a:lnSpc>
            </a:pPr>
            <a:r>
              <a:rPr lang="en-US" sz="6000" dirty="0">
                <a:solidFill>
                  <a:srgbClr val="1A1A1A"/>
                </a:solidFill>
                <a:latin typeface="Georgia Pro Cond" panose="02040506050405020303" pitchFamily="18" charset="0"/>
                <a:ea typeface="Raleway"/>
                <a:cs typeface="Raleway"/>
                <a:sym typeface="Raleway"/>
              </a:rPr>
              <a:t>Vocabulary page : 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9850" y="3568558"/>
            <a:ext cx="5448300" cy="87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8"/>
              </a:lnSpc>
            </a:pPr>
            <a:r>
              <a:rPr lang="en-US" sz="3107" b="1" u="none" strike="noStrike" dirty="0">
                <a:solidFill>
                  <a:srgbClr val="1A1A1A"/>
                </a:solidFill>
                <a:latin typeface="Raleway Bold"/>
                <a:ea typeface="Raleway Bold"/>
                <a:cs typeface="Raleway Bold"/>
                <a:sym typeface="Raleway Bold"/>
              </a:rPr>
              <a:t>Staffing</a:t>
            </a:r>
          </a:p>
          <a:p>
            <a:pPr marL="0" lvl="0" indent="0" algn="ctr">
              <a:lnSpc>
                <a:spcPts val="3418"/>
              </a:lnSpc>
            </a:pPr>
            <a:endParaRPr lang="en-US" sz="3107" b="1" u="none" strike="noStrike" dirty="0">
              <a:solidFill>
                <a:srgbClr val="1A1A1A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19850" y="8041983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Raleway Bold"/>
              </a:rPr>
              <a:t>Vacancy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72950" y="3584731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Raleway Bold"/>
              </a:rPr>
              <a:t>Payroll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2950" y="8041983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Raleway Bold"/>
              </a:rPr>
              <a:t>CV vs Resume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19850" y="666750"/>
            <a:ext cx="5448300" cy="2686050"/>
            <a:chOff x="0" y="0"/>
            <a:chExt cx="1095550" cy="5401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550" cy="540114"/>
            </a:xfrm>
            <a:custGeom>
              <a:avLst/>
              <a:gdLst/>
              <a:ahLst/>
              <a:cxnLst/>
              <a:rect l="l" t="t" r="r" b="b"/>
              <a:pathLst>
                <a:path w="1095550" h="540114">
                  <a:moveTo>
                    <a:pt x="0" y="0"/>
                  </a:moveTo>
                  <a:lnTo>
                    <a:pt x="1095550" y="0"/>
                  </a:lnTo>
                  <a:lnTo>
                    <a:pt x="1095550" y="540114"/>
                  </a:lnTo>
                  <a:lnTo>
                    <a:pt x="0" y="540114"/>
                  </a:lnTo>
                  <a:close/>
                </a:path>
              </a:pathLst>
            </a:custGeom>
            <a:blipFill>
              <a:blip r:embed="rId2"/>
              <a:stretch>
                <a:fillRect t="-3366" b="-336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6419850" y="5143500"/>
            <a:ext cx="5448300" cy="2686050"/>
            <a:chOff x="0" y="0"/>
            <a:chExt cx="1103315" cy="543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03315" cy="543942"/>
            </a:xfrm>
            <a:custGeom>
              <a:avLst/>
              <a:gdLst/>
              <a:ahLst/>
              <a:cxnLst/>
              <a:rect l="l" t="t" r="r" b="b"/>
              <a:pathLst>
                <a:path w="1103315" h="543942">
                  <a:moveTo>
                    <a:pt x="0" y="0"/>
                  </a:moveTo>
                  <a:lnTo>
                    <a:pt x="1103315" y="0"/>
                  </a:lnTo>
                  <a:lnTo>
                    <a:pt x="1103315" y="543942"/>
                  </a:lnTo>
                  <a:lnTo>
                    <a:pt x="0" y="543942"/>
                  </a:lnTo>
                  <a:close/>
                </a:path>
              </a:pathLst>
            </a:custGeom>
            <a:blipFill>
              <a:blip r:embed="rId3"/>
              <a:stretch>
                <a:fillRect t="-7028" b="-7028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172950" y="666750"/>
            <a:ext cx="5448300" cy="2686050"/>
            <a:chOff x="0" y="0"/>
            <a:chExt cx="1103315" cy="5439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3315" cy="543942"/>
            </a:xfrm>
            <a:custGeom>
              <a:avLst/>
              <a:gdLst/>
              <a:ahLst/>
              <a:cxnLst/>
              <a:rect l="l" t="t" r="r" b="b"/>
              <a:pathLst>
                <a:path w="1103315" h="543942">
                  <a:moveTo>
                    <a:pt x="0" y="0"/>
                  </a:moveTo>
                  <a:lnTo>
                    <a:pt x="1103315" y="0"/>
                  </a:lnTo>
                  <a:lnTo>
                    <a:pt x="1103315" y="543942"/>
                  </a:lnTo>
                  <a:lnTo>
                    <a:pt x="0" y="543942"/>
                  </a:lnTo>
                  <a:close/>
                </a:path>
              </a:pathLst>
            </a:custGeom>
            <a:blipFill>
              <a:blip r:embed="rId4"/>
              <a:stretch>
                <a:fillRect t="-10851" b="-10851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2172950" y="5143500"/>
            <a:ext cx="5448300" cy="2686050"/>
            <a:chOff x="0" y="0"/>
            <a:chExt cx="1103315" cy="5439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3315" cy="543942"/>
            </a:xfrm>
            <a:custGeom>
              <a:avLst/>
              <a:gdLst/>
              <a:ahLst/>
              <a:cxnLst/>
              <a:rect l="l" t="t" r="r" b="b"/>
              <a:pathLst>
                <a:path w="1103315" h="543942">
                  <a:moveTo>
                    <a:pt x="0" y="0"/>
                  </a:moveTo>
                  <a:lnTo>
                    <a:pt x="1103315" y="0"/>
                  </a:lnTo>
                  <a:lnTo>
                    <a:pt x="1103315" y="543942"/>
                  </a:lnTo>
                  <a:lnTo>
                    <a:pt x="0" y="543942"/>
                  </a:lnTo>
                  <a:close/>
                </a:path>
              </a:pathLst>
            </a:custGeom>
            <a:blipFill>
              <a:blip r:embed="rId5"/>
              <a:stretch>
                <a:fillRect t="-24415" b="-24415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671512" y="9387884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3" y="0"/>
                </a:lnTo>
                <a:lnTo>
                  <a:pt x="445683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8600" y="563934"/>
            <a:ext cx="5638800" cy="141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6000" dirty="0">
                <a:solidFill>
                  <a:srgbClr val="1A1A1A"/>
                </a:solidFill>
                <a:latin typeface="Georgia Pro Cond" panose="02040506050405020303" pitchFamily="18" charset="0"/>
                <a:ea typeface="Raleway"/>
                <a:cs typeface="Raleway"/>
                <a:sym typeface="Raleway"/>
              </a:rPr>
              <a:t>Vocabulary page : 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9850" y="3568558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Raleway Bold"/>
              </a:rPr>
              <a:t>E-recruitement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19850" y="8041983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Raleway Bold"/>
              </a:rPr>
              <a:t>Job fairs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72950" y="3584731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Raleway Bold"/>
                <a:ea typeface="Raleway Bold"/>
                <a:cs typeface="Raleway Bold"/>
                <a:sym typeface="Raleway Bold"/>
              </a:rPr>
              <a:t>Referrals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72950" y="8041983"/>
            <a:ext cx="54483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</a:pPr>
            <a:r>
              <a:rPr lang="en-US" sz="3000" b="1" u="none" strike="noStrike" dirty="0">
                <a:solidFill>
                  <a:srgbClr val="1A1A1A"/>
                </a:solidFill>
                <a:latin typeface="Helvetica World Bold" panose="020B0604020202020204" charset="-128"/>
                <a:ea typeface="Helvetica World Bold" panose="020B0604020202020204" charset="-128"/>
                <a:cs typeface="Helvetica World Bold" panose="020B0604020202020204" charset="-128"/>
                <a:sym typeface="Raleway Bold"/>
              </a:rPr>
              <a:t>Probationary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1685925"/>
            <a:ext cx="11535675" cy="6110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880"/>
              </a:lnSpc>
            </a:pPr>
            <a:r>
              <a:rPr lang="en-US" sz="14436" u="none" strike="noStrike" dirty="0">
                <a:solidFill>
                  <a:srgbClr val="1A1A1A"/>
                </a:solidFill>
                <a:latin typeface="Georgia Pro Cond" panose="02040506050405020303" pitchFamily="18" charset="0"/>
                <a:ea typeface="Raleway"/>
                <a:cs typeface="Raleway"/>
                <a:sym typeface="Raleway"/>
              </a:rPr>
              <a:t>Thank You for Your Attention!</a:t>
            </a:r>
          </a:p>
        </p:txBody>
      </p:sp>
      <p:sp>
        <p:nvSpPr>
          <p:cNvPr id="3" name="Freeform 3"/>
          <p:cNvSpPr/>
          <p:nvPr/>
        </p:nvSpPr>
        <p:spPr>
          <a:xfrm>
            <a:off x="666750" y="9174568"/>
            <a:ext cx="445682" cy="445682"/>
          </a:xfrm>
          <a:custGeom>
            <a:avLst/>
            <a:gdLst/>
            <a:ahLst/>
            <a:cxnLst/>
            <a:rect l="l" t="t" r="r" b="b"/>
            <a:pathLst>
              <a:path w="445682" h="445682">
                <a:moveTo>
                  <a:pt x="0" y="0"/>
                </a:moveTo>
                <a:lnTo>
                  <a:pt x="445682" y="0"/>
                </a:lnTo>
                <a:lnTo>
                  <a:pt x="445682" y="445682"/>
                </a:lnTo>
                <a:lnTo>
                  <a:pt x="0" y="445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7200" y="142875"/>
            <a:ext cx="16954500" cy="8953500"/>
            <a:chOff x="0" y="0"/>
            <a:chExt cx="4465383" cy="2358123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4465383" cy="2358124"/>
            </a:xfrm>
            <a:custGeom>
              <a:avLst/>
              <a:gdLst/>
              <a:ahLst/>
              <a:cxnLst/>
              <a:rect l="l" t="t" r="r" b="b"/>
              <a:pathLst>
                <a:path w="4465383" h="2358124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fr-FR" dirty="0">
                <a:highlight>
                  <a:srgbClr val="FFFFFF"/>
                </a:highlight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>
                <a:highlight>
                  <a:srgbClr val="FFFFFF"/>
                </a:highlight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00225" y="1497806"/>
            <a:ext cx="12944475" cy="3241857"/>
            <a:chOff x="0" y="-85725"/>
            <a:chExt cx="17259300" cy="43224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17259300" cy="1650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400"/>
                </a:lnSpc>
              </a:pPr>
              <a:r>
                <a:rPr lang="en-US" sz="7200" spc="-240" dirty="0">
                  <a:solidFill>
                    <a:srgbClr val="1A1A1A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What is HR recruitement process 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97212"/>
              <a:ext cx="17259300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37" dirty="0">
                  <a:solidFill>
                    <a:srgbClr val="1A1A1A"/>
                  </a:solidFill>
                  <a:latin typeface="+mj-lt"/>
                  <a:ea typeface="Helvetica World Bold"/>
                  <a:cs typeface="Helvetica World Bold"/>
                  <a:sym typeface="Helvetica World Bold"/>
                </a:rPr>
                <a:t>Definition</a:t>
              </a:r>
              <a:r>
                <a:rPr lang="en-US" sz="2500" b="1" spc="-37" dirty="0">
                  <a:solidFill>
                    <a:srgbClr val="1A1A1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69167"/>
              <a:ext cx="13512135" cy="1167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800" spc="-37" dirty="0">
                  <a:solidFill>
                    <a:srgbClr val="1A1A1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HR recruitement process is how Human Resources finds and hires the right people for the company.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170805"/>
            <a:ext cx="6886575" cy="35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Define job analysis and its key role in recruitment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Importance of thorough workforce planning before hiring begins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essential skills and qualifications for the role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Align job requirements with organizational goals and needs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Job Analysis and Planning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C07E1D3-6C87-46C1-A4B7-99C381DE277C}"/>
              </a:ext>
            </a:extLst>
          </p:cNvPr>
          <p:cNvSpPr/>
          <p:nvPr/>
        </p:nvSpPr>
        <p:spPr>
          <a:xfrm>
            <a:off x="10896600" y="1790700"/>
            <a:ext cx="6172200" cy="838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81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608955"/>
            <a:ext cx="6886575" cy="311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Utilize job postings to attract a wide audience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Leverage employee referrals for trusted recommendations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Collaborate with recruitment agencies for specialized talent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Explore social media platforms for targeted outreach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 dirty="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Sourcing Candidates Effectively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047105"/>
            <a:ext cx="6886575" cy="347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Review resumes and applications for qualifications and skills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Conduct interviews to assess candidate fit and potential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Utilize assessment tools to evaluate strengths and weaknesses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Make decisions based on defined selection criteria and needs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Screening and Selection Process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170805"/>
            <a:ext cx="6886575" cy="35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Extend a formal job offer to selected candidates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Discuss salary, benefits, and other terms thoroughly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Prepare onboarding materials and resources beforehand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Assign a mentor to support the new hire's transition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Hiring and Onboarding Essentials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408137"/>
            <a:ext cx="6886575" cy="41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3000" lvl="1" indent="-266500" algn="l">
              <a:lnSpc>
                <a:spcPts val="3456"/>
              </a:lnSpc>
              <a:buFont typeface="Arial"/>
              <a:buChar char="•"/>
            </a:pP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Access to a </a:t>
            </a:r>
            <a:r>
              <a:rPr lang="en-US" sz="2468" b="1" u="none" strike="noStrike" spc="-37" dirty="0">
                <a:solidFill>
                  <a:srgbClr val="1A1A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larger talent pool</a:t>
            </a: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for diverse skills</a:t>
            </a:r>
          </a:p>
          <a:p>
            <a:pPr marL="533000" lvl="1" indent="-266500" algn="l">
              <a:lnSpc>
                <a:spcPts val="3456"/>
              </a:lnSpc>
              <a:buFont typeface="Arial"/>
              <a:buChar char="•"/>
            </a:pP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Brings in </a:t>
            </a:r>
            <a:r>
              <a:rPr lang="en-US" sz="2468" b="1" u="none" strike="noStrike" spc="-37" dirty="0">
                <a:solidFill>
                  <a:srgbClr val="1A1A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fresh ideas</a:t>
            </a: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 rejuvenate the organization</a:t>
            </a:r>
          </a:p>
          <a:p>
            <a:pPr marL="533000" lvl="1" indent="-266500" algn="l">
              <a:lnSpc>
                <a:spcPts val="3456"/>
              </a:lnSpc>
              <a:buFont typeface="Arial"/>
              <a:buChar char="•"/>
            </a:pP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Increases </a:t>
            </a:r>
            <a:r>
              <a:rPr lang="en-US" sz="2468" b="1" u="none" strike="noStrike" spc="-37" dirty="0">
                <a:solidFill>
                  <a:srgbClr val="1A1A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organizational diversity</a:t>
            </a: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and innovation potential</a:t>
            </a:r>
          </a:p>
          <a:p>
            <a:pPr marL="533000" lvl="1" indent="-266500" algn="l">
              <a:lnSpc>
                <a:spcPts val="3456"/>
              </a:lnSpc>
              <a:buFont typeface="Arial"/>
              <a:buChar char="•"/>
            </a:pP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Fosters new </a:t>
            </a:r>
            <a:r>
              <a:rPr lang="en-US" sz="2468" b="1" u="none" strike="noStrike" spc="-37" dirty="0">
                <a:solidFill>
                  <a:srgbClr val="1A1A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perspectives</a:t>
            </a: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that can enhance creativity</a:t>
            </a:r>
          </a:p>
          <a:p>
            <a:pPr marL="533000" lvl="1" indent="-266500" algn="l">
              <a:lnSpc>
                <a:spcPts val="3456"/>
              </a:lnSpc>
              <a:buFont typeface="Arial"/>
              <a:buChar char="•"/>
            </a:pP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Ability to fill </a:t>
            </a:r>
            <a:r>
              <a:rPr lang="en-US" sz="2468" b="1" u="none" strike="noStrike" spc="-37" dirty="0">
                <a:solidFill>
                  <a:srgbClr val="1A1A1A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specialized roles</a:t>
            </a:r>
            <a:r>
              <a:rPr lang="en-US" sz="2468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that require unique expertise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90550"/>
            <a:ext cx="6886575" cy="386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0"/>
              </a:lnSpc>
            </a:pPr>
            <a:r>
              <a:rPr lang="en-US" sz="7900" spc="-237" dirty="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External Recruitment Advantages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608955"/>
            <a:ext cx="6886575" cy="311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Higher costs associated with external hiring processes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Longer time to fill positions compared to internal recruitment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Risk of cultural misfit affecting team dynamics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Potential for longer adjustment periods for new hires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Challenges of External Recruitment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5170805"/>
            <a:ext cx="6886575" cy="43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Promotes employee morale and job satisfaction within teams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Accelerates onboarding and integration for new positions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Cost-effective solution compared to external hiring options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Retains organizational knowledge and experience in the workforce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u="none" strike="noStrike" spc="-37" dirty="0">
                <a:solidFill>
                  <a:srgbClr val="1A1A1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Encourages career development and growth opportunities internally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>
                <a:solidFill>
                  <a:srgbClr val="1A1A1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Internal Recruitment Advantages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53500" y="27305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7986115-E88B-48F9-9B85-AB7B6695258B}"/>
              </a:ext>
            </a:extLst>
          </p:cNvPr>
          <p:cNvSpPr/>
          <p:nvPr/>
        </p:nvSpPr>
        <p:spPr>
          <a:xfrm>
            <a:off x="11506200" y="2573336"/>
            <a:ext cx="4343400" cy="817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389</Words>
  <Application>Microsoft Office PowerPoint</Application>
  <PresentationFormat>Custom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Helvetica World</vt:lpstr>
      <vt:lpstr>Georgia Pro Cond</vt:lpstr>
      <vt:lpstr>Helvetica World Bold</vt:lpstr>
      <vt:lpstr>Arial</vt:lpstr>
      <vt:lpstr>Raleway Bold</vt:lpstr>
      <vt:lpstr>Georgia Pro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- HR Recruitment Process</dc:title>
  <dc:description>Présentation - HR Recruitment Process</dc:description>
  <cp:lastModifiedBy>AYMEN CHERKANI</cp:lastModifiedBy>
  <cp:revision>17</cp:revision>
  <dcterms:created xsi:type="dcterms:W3CDTF">2006-08-16T00:00:00Z</dcterms:created>
  <dcterms:modified xsi:type="dcterms:W3CDTF">2025-11-05T07:24:42Z</dcterms:modified>
  <dc:identifier>DAG3dh0F360</dc:identifier>
</cp:coreProperties>
</file>